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5" r:id="rId2"/>
    <p:sldMasterId id="2147483697" r:id="rId3"/>
    <p:sldMasterId id="2147483707" r:id="rId4"/>
    <p:sldMasterId id="2147483717" r:id="rId5"/>
    <p:sldMasterId id="2147483737" r:id="rId6"/>
  </p:sldMasterIdLst>
  <p:sldIdLst>
    <p:sldId id="257" r:id="rId7"/>
    <p:sldId id="266" r:id="rId8"/>
    <p:sldId id="277" r:id="rId9"/>
    <p:sldId id="305" r:id="rId10"/>
    <p:sldId id="306" r:id="rId11"/>
    <p:sldId id="307" r:id="rId12"/>
    <p:sldId id="308" r:id="rId13"/>
    <p:sldId id="309" r:id="rId14"/>
    <p:sldId id="267" r:id="rId15"/>
    <p:sldId id="310" r:id="rId16"/>
    <p:sldId id="311" r:id="rId17"/>
    <p:sldId id="312" r:id="rId18"/>
    <p:sldId id="313" r:id="rId19"/>
    <p:sldId id="314" r:id="rId20"/>
    <p:sldId id="315" r:id="rId21"/>
    <p:sldId id="268" r:id="rId22"/>
    <p:sldId id="317" r:id="rId23"/>
    <p:sldId id="318" r:id="rId24"/>
    <p:sldId id="316" r:id="rId25"/>
    <p:sldId id="319" r:id="rId26"/>
    <p:sldId id="320" r:id="rId27"/>
    <p:sldId id="321" r:id="rId28"/>
    <p:sldId id="322" r:id="rId29"/>
    <p:sldId id="323" r:id="rId30"/>
    <p:sldId id="269" r:id="rId31"/>
    <p:sldId id="324" r:id="rId32"/>
    <p:sldId id="325" r:id="rId33"/>
    <p:sldId id="326" r:id="rId34"/>
    <p:sldId id="327" r:id="rId35"/>
    <p:sldId id="328" r:id="rId36"/>
    <p:sldId id="329" r:id="rId37"/>
    <p:sldId id="272" r:id="rId38"/>
    <p:sldId id="330" r:id="rId39"/>
    <p:sldId id="331" r:id="rId40"/>
    <p:sldId id="332" r:id="rId41"/>
    <p:sldId id="333" r:id="rId42"/>
    <p:sldId id="334" r:id="rId43"/>
    <p:sldId id="335" r:id="rId44"/>
    <p:sldId id="273" r:id="rId45"/>
    <p:sldId id="336" r:id="rId46"/>
    <p:sldId id="337" r:id="rId47"/>
    <p:sldId id="338" r:id="rId48"/>
    <p:sldId id="339" r:id="rId49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4C"/>
    <a:srgbClr val="9DAEAB"/>
    <a:srgbClr val="2FBAD3"/>
    <a:srgbClr val="76B835"/>
    <a:srgbClr val="FEC917"/>
    <a:srgbClr val="A45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B8983F-DE77-451B-BECF-7B5F2358E63F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AE6133-AEF5-4CED-91E5-EED556F1B23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7784" y="620688"/>
            <a:ext cx="3816424" cy="10838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45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B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fld id="{61B8983F-DE77-451B-BECF-7B5F2358E63F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fld id="{5DAE6133-AEF5-4CED-91E5-EED556F1B23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7784" y="620688"/>
            <a:ext cx="3816424" cy="10838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3B4C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4840" y="6381328"/>
            <a:ext cx="2133600" cy="365125"/>
          </a:xfrm>
        </p:spPr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fld id="{61B8983F-DE77-451B-BECF-7B5F2358E63F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fld id="{5DAE6133-AEF5-4CED-91E5-EED556F1B23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6937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51520" y="908720"/>
            <a:ext cx="8292281" cy="504056"/>
          </a:xfrm>
        </p:spPr>
        <p:txBody>
          <a:bodyPr anchor="b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1" i="1">
                <a:solidFill>
                  <a:srgbClr val="003B4C"/>
                </a:solidFill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 header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5688632" cy="492941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56325" y="3789040"/>
            <a:ext cx="2736850" cy="230378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156176" y="1196752"/>
            <a:ext cx="2736850" cy="2376264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989038"/>
            <a:ext cx="4040188" cy="711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" y="1628800"/>
            <a:ext cx="4040188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89038"/>
            <a:ext cx="4041775" cy="711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628800"/>
            <a:ext cx="4041775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3B4C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fld id="{61B8983F-DE77-451B-BECF-7B5F2358E63F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fld id="{5DAE6133-AEF5-4CED-91E5-EED556F1B23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Brand-Colo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39410" y="626314"/>
            <a:ext cx="3826396" cy="1086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6937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51520" y="908720"/>
            <a:ext cx="8292281" cy="504056"/>
          </a:xfrm>
        </p:spPr>
        <p:txBody>
          <a:bodyPr anchor="b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1" i="1">
                <a:solidFill>
                  <a:srgbClr val="003B4C"/>
                </a:solidFill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 header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5688632" cy="492941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56325" y="3789040"/>
            <a:ext cx="2736850" cy="230378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156176" y="1196752"/>
            <a:ext cx="2736850" cy="2376264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989038"/>
            <a:ext cx="4040188" cy="711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" y="1628800"/>
            <a:ext cx="4040188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89038"/>
            <a:ext cx="4041775" cy="711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628800"/>
            <a:ext cx="4041775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6B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B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fld id="{61B8983F-DE77-451B-BECF-7B5F2358E63F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fld id="{5DAE6133-AEF5-4CED-91E5-EED556F1B23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7784" y="620688"/>
            <a:ext cx="3816424" cy="10838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6937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51520" y="908720"/>
            <a:ext cx="8292281" cy="504056"/>
          </a:xfrm>
        </p:spPr>
        <p:txBody>
          <a:bodyPr anchor="b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1" i="1">
                <a:solidFill>
                  <a:srgbClr val="003B4C"/>
                </a:solidFill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 header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6937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51520" y="908720"/>
            <a:ext cx="8292281" cy="504056"/>
          </a:xfrm>
        </p:spPr>
        <p:txBody>
          <a:bodyPr anchor="b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1" i="1">
                <a:solidFill>
                  <a:srgbClr val="003B4C"/>
                </a:solidFill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 header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5688632" cy="492941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56325" y="3789040"/>
            <a:ext cx="2736850" cy="230378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156176" y="1196752"/>
            <a:ext cx="2736850" cy="2376264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989038"/>
            <a:ext cx="4040188" cy="711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" y="1628800"/>
            <a:ext cx="4040188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89038"/>
            <a:ext cx="4041775" cy="711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628800"/>
            <a:ext cx="4041775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B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B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fld id="{61B8983F-DE77-451B-BECF-7B5F2358E63F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fld id="{5DAE6133-AEF5-4CED-91E5-EED556F1B23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Brand-Colo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39410" y="626314"/>
            <a:ext cx="3826396" cy="1086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6937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51520" y="908720"/>
            <a:ext cx="8292281" cy="504056"/>
          </a:xfrm>
        </p:spPr>
        <p:txBody>
          <a:bodyPr anchor="b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1" i="1">
                <a:solidFill>
                  <a:srgbClr val="003B4C"/>
                </a:solidFill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 header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5688632" cy="492941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56325" y="3789040"/>
            <a:ext cx="2736850" cy="230378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156176" y="1196752"/>
            <a:ext cx="2736850" cy="2376264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5688632" cy="492941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56325" y="3789040"/>
            <a:ext cx="2736850" cy="230378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156176" y="1196752"/>
            <a:ext cx="2736850" cy="2376264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989038"/>
            <a:ext cx="4040188" cy="711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" y="1628800"/>
            <a:ext cx="4040188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89038"/>
            <a:ext cx="4041775" cy="711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628800"/>
            <a:ext cx="4041775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D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3B4C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4840" y="6381328"/>
            <a:ext cx="2133600" cy="365125"/>
          </a:xfrm>
        </p:spPr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fld id="{61B8983F-DE77-451B-BECF-7B5F2358E63F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B4C"/>
                </a:solidFill>
              </a:defRPr>
            </a:lvl1pPr>
          </a:lstStyle>
          <a:p>
            <a:fld id="{5DAE6133-AEF5-4CED-91E5-EED556F1B23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Brand-Colo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39410" y="626314"/>
            <a:ext cx="3826396" cy="1086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6937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51520" y="908720"/>
            <a:ext cx="8292281" cy="504056"/>
          </a:xfrm>
        </p:spPr>
        <p:txBody>
          <a:bodyPr anchor="b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1" i="1">
                <a:solidFill>
                  <a:srgbClr val="003B4C"/>
                </a:solidFill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 header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</p:spPr>
        <p:txBody>
          <a:bodyPr>
            <a:noAutofit/>
          </a:bodyPr>
          <a:lstStyle>
            <a:lvl1pPr>
              <a:defRPr sz="32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5688632" cy="4929411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3B4C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rgbClr val="003B4C"/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rgbClr val="003B4C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rgbClr val="003B4C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rgbClr val="003B4C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56325" y="3789040"/>
            <a:ext cx="2736850" cy="230378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156176" y="1196752"/>
            <a:ext cx="2736850" cy="2376264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989038"/>
            <a:ext cx="4040188" cy="711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" y="1628800"/>
            <a:ext cx="4040188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89038"/>
            <a:ext cx="4041775" cy="711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628800"/>
            <a:ext cx="4041775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989038"/>
            <a:ext cx="4040188" cy="711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" y="1628800"/>
            <a:ext cx="4040188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89038"/>
            <a:ext cx="4041775" cy="711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628800"/>
            <a:ext cx="4041775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3B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hape 66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3B4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dirty="0"/>
          </a:p>
        </p:txBody>
      </p:sp>
      <p:pic>
        <p:nvPicPr>
          <p:cNvPr id="8" name="pasted-image.pdf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24328" y="237624"/>
            <a:ext cx="1348290" cy="36004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51520" y="116632"/>
            <a:ext cx="80855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Click to edit Master title style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363272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hape 66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3B4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dirty="0"/>
          </a:p>
        </p:txBody>
      </p:sp>
      <p:pic>
        <p:nvPicPr>
          <p:cNvPr id="8" name="pasted-image.pdf"/>
          <p:cNvPicPr/>
          <p:nvPr userDrawn="1"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7524328" y="237624"/>
            <a:ext cx="1348290" cy="36004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727" r:id="rId3"/>
    <p:sldLayoutId id="2147483732" r:id="rId4"/>
    <p:sldLayoutId id="2147483652" r:id="rId5"/>
    <p:sldLayoutId id="2147483653" r:id="rId6"/>
    <p:sldLayoutId id="2147483649" r:id="rId7"/>
    <p:sldLayoutId id="2147483654" r:id="rId8"/>
    <p:sldLayoutId id="214748365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rgbClr val="003B4C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B4C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363272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hape 66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45A9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dirty="0"/>
          </a:p>
        </p:txBody>
      </p:sp>
      <p:pic>
        <p:nvPicPr>
          <p:cNvPr id="8" name="pasted-image.pdf"/>
          <p:cNvPicPr/>
          <p:nvPr userDrawn="1"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7524328" y="237624"/>
            <a:ext cx="1348290" cy="36004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728" r:id="rId4"/>
    <p:sldLayoutId id="2147483733" r:id="rId5"/>
    <p:sldLayoutId id="2147483679" r:id="rId6"/>
    <p:sldLayoutId id="2147483681" r:id="rId7"/>
    <p:sldLayoutId id="2147483683" r:id="rId8"/>
    <p:sldLayoutId id="2147483684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45A9F"/>
        </a:buClr>
        <a:buFont typeface="Wingdings" pitchFamily="2" charset="2"/>
        <a:buChar char="§"/>
        <a:defRPr sz="3200" kern="1200">
          <a:solidFill>
            <a:srgbClr val="003B4C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45A9F"/>
        </a:buClr>
        <a:buFont typeface="Arial" pitchFamily="34" charset="0"/>
        <a:buChar char="–"/>
        <a:defRPr sz="2800" kern="1200">
          <a:solidFill>
            <a:srgbClr val="003B4C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45A9F"/>
        </a:buClr>
        <a:buFont typeface="Arial" pitchFamily="34" charset="0"/>
        <a:buChar char="•"/>
        <a:defRPr sz="2400" kern="1200">
          <a:solidFill>
            <a:srgbClr val="003B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45A9F"/>
        </a:buClr>
        <a:buFont typeface="Arial" pitchFamily="34" charset="0"/>
        <a:buChar char="–"/>
        <a:defRPr sz="2000" kern="1200">
          <a:solidFill>
            <a:srgbClr val="003B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45A9F"/>
        </a:buClr>
        <a:buFont typeface="Arial" pitchFamily="34" charset="0"/>
        <a:buChar char="»"/>
        <a:defRPr sz="2000" kern="1200">
          <a:solidFill>
            <a:srgbClr val="003B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363272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hape 66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EC91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dirty="0"/>
          </a:p>
        </p:txBody>
      </p:sp>
      <p:pic>
        <p:nvPicPr>
          <p:cNvPr id="9" name="Picture 8" descr="Brand-Colour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524329" y="244334"/>
            <a:ext cx="1368152" cy="3885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29" r:id="rId3"/>
    <p:sldLayoutId id="2147483734" r:id="rId4"/>
    <p:sldLayoutId id="2147483701" r:id="rId5"/>
    <p:sldLayoutId id="2147483703" r:id="rId6"/>
    <p:sldLayoutId id="2147483705" r:id="rId7"/>
    <p:sldLayoutId id="2147483706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3B4C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EC917"/>
        </a:buClr>
        <a:buFont typeface="Wingdings" pitchFamily="2" charset="2"/>
        <a:buChar char="§"/>
        <a:defRPr sz="3200" kern="1200">
          <a:solidFill>
            <a:srgbClr val="003B4C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EC917"/>
        </a:buClr>
        <a:buFont typeface="Arial" pitchFamily="34" charset="0"/>
        <a:buChar char="–"/>
        <a:defRPr sz="2800" kern="1200">
          <a:solidFill>
            <a:srgbClr val="003B4C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EC917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EC917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EC917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363272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hape 66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6B83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dirty="0"/>
          </a:p>
        </p:txBody>
      </p:sp>
      <p:pic>
        <p:nvPicPr>
          <p:cNvPr id="8" name="pasted-image.pdf"/>
          <p:cNvPicPr/>
          <p:nvPr userDrawn="1"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7524328" y="237624"/>
            <a:ext cx="1348290" cy="36004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30" r:id="rId3"/>
    <p:sldLayoutId id="2147483735" r:id="rId4"/>
    <p:sldLayoutId id="2147483711" r:id="rId5"/>
    <p:sldLayoutId id="2147483713" r:id="rId6"/>
    <p:sldLayoutId id="2147483715" r:id="rId7"/>
    <p:sldLayoutId id="2147483716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B835"/>
        </a:buClr>
        <a:buFont typeface="Wingdings" pitchFamily="2" charset="2"/>
        <a:buChar char="§"/>
        <a:defRPr sz="3200" kern="1200">
          <a:solidFill>
            <a:srgbClr val="003B4C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B835"/>
        </a:buClr>
        <a:buFont typeface="Arial" pitchFamily="34" charset="0"/>
        <a:buChar char="–"/>
        <a:defRPr sz="2800" kern="1200">
          <a:solidFill>
            <a:srgbClr val="003B4C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B835"/>
        </a:buClr>
        <a:buFont typeface="Arial" pitchFamily="34" charset="0"/>
        <a:buChar char="•"/>
        <a:defRPr sz="2400" kern="1200">
          <a:solidFill>
            <a:srgbClr val="003B4C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B835"/>
        </a:buClr>
        <a:buFont typeface="Arial" pitchFamily="34" charset="0"/>
        <a:buChar char="–"/>
        <a:defRPr sz="2000" kern="1200">
          <a:solidFill>
            <a:srgbClr val="003B4C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B835"/>
        </a:buClr>
        <a:buFont typeface="Arial" pitchFamily="34" charset="0"/>
        <a:buChar char="»"/>
        <a:defRPr sz="2000" kern="1200">
          <a:solidFill>
            <a:srgbClr val="003B4C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363272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hape 66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FBAD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8" descr="Brand-Colour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524329" y="244334"/>
            <a:ext cx="1368152" cy="388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731" r:id="rId3"/>
    <p:sldLayoutId id="2147483736" r:id="rId4"/>
    <p:sldLayoutId id="2147483721" r:id="rId5"/>
    <p:sldLayoutId id="2147483722" r:id="rId6"/>
    <p:sldLayoutId id="2147483723" r:id="rId7"/>
    <p:sldLayoutId id="2147483725" r:id="rId8"/>
    <p:sldLayoutId id="2147483726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3B4C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FBAD3"/>
        </a:buClr>
        <a:buFont typeface="Wingdings" pitchFamily="2" charset="2"/>
        <a:buChar char="§"/>
        <a:defRPr sz="3200" kern="1200">
          <a:solidFill>
            <a:srgbClr val="003B4C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FBAD3"/>
        </a:buClr>
        <a:buFont typeface="Arial" pitchFamily="34" charset="0"/>
        <a:buChar char="–"/>
        <a:defRPr sz="2800" kern="1200">
          <a:solidFill>
            <a:srgbClr val="003B4C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FBAD3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FBAD3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FBAD3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363272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1A7E-D796-4236-891C-7596A327D965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5ACB-166F-44F9-B4F1-39D7080904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hape 66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DAEA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55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8" descr="Brand-Colour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524329" y="244334"/>
            <a:ext cx="1368152" cy="388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5" r:id="rId6"/>
    <p:sldLayoutId id="2147483747" r:id="rId7"/>
    <p:sldLayoutId id="214748374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3B4C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rgbClr val="003B4C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B4C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20044674">
            <a:off x="183928" y="2438994"/>
            <a:ext cx="4759109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Automotive</a:t>
            </a:r>
            <a:endParaRPr lang="en-GB" sz="6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894" y="3429000"/>
            <a:ext cx="3980170" cy="2845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7. </a:t>
            </a:r>
            <a:r>
              <a:rPr lang="en-GB" dirty="0" smtClean="0">
                <a:latin typeface="Trebuchet MS" panose="020B0603020202020204" pitchFamily="34" charset="0"/>
              </a:rPr>
              <a:t>Name 5 past and present Top Gear </a:t>
            </a:r>
            <a:r>
              <a:rPr lang="en-GB" dirty="0" smtClean="0">
                <a:latin typeface="Trebuchet MS" panose="020B0603020202020204" pitchFamily="34" charset="0"/>
              </a:rPr>
              <a:t>presenters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927129"/>
              </p:ext>
            </p:extLst>
          </p:nvPr>
        </p:nvGraphicFramePr>
        <p:xfrm>
          <a:off x="2856711" y="264459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Jeremy Clarkson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Richard Hammond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James May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Chris Evans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Matt Le Blanc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56711" y="4146909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55020" y="489224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55020" y="5635934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52100" y="2635212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55019" y="3386287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43%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12%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11%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8. </a:t>
            </a:r>
            <a:r>
              <a:rPr lang="en-GB" dirty="0" smtClean="0">
                <a:latin typeface="Trebuchet MS" panose="020B0603020202020204" pitchFamily="34" charset="0"/>
              </a:rPr>
              <a:t>Name 5 of the most popular Top Gear presenters from both past and </a:t>
            </a:r>
            <a:r>
              <a:rPr lang="en-GB" dirty="0" smtClean="0">
                <a:latin typeface="Trebuchet MS" panose="020B0603020202020204" pitchFamily="34" charset="0"/>
              </a:rPr>
              <a:t>present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527528"/>
              </p:ext>
            </p:extLst>
          </p:nvPr>
        </p:nvGraphicFramePr>
        <p:xfrm>
          <a:off x="2862420" y="263470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Jeremy Clarkson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Richard Hammond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James May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Matt Le Blanc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Chris Evans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9891" y="4911160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58930" y="4155342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9890" y="5656197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9892" y="2641549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9891" y="3386287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39%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31%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15%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9%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9. </a:t>
            </a:r>
            <a:r>
              <a:rPr lang="en-GB" dirty="0" smtClean="0">
                <a:latin typeface="Trebuchet MS" panose="020B0603020202020204" pitchFamily="34" charset="0"/>
              </a:rPr>
              <a:t>Name the oldest, past and present, Top Gear </a:t>
            </a:r>
            <a:r>
              <a:rPr lang="en-GB" dirty="0" smtClean="0">
                <a:latin typeface="Trebuchet MS" panose="020B0603020202020204" pitchFamily="34" charset="0"/>
              </a:rPr>
              <a:t>presenters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457280"/>
              </p:ext>
            </p:extLst>
          </p:nvPr>
        </p:nvGraphicFramePr>
        <p:xfrm>
          <a:off x="2858817" y="263698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Jeremy Clarkson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James May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Chris Evans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Matt Le Blanc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Richard Hammond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51864" y="4147732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58817" y="4905902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51864" y="5649607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56710" y="2644173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58817" y="3389562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34%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33%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30%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10. </a:t>
            </a:r>
            <a:r>
              <a:rPr lang="en-GB" dirty="0">
                <a:latin typeface="Trebuchet MS" panose="020B0603020202020204" pitchFamily="34" charset="0"/>
              </a:rPr>
              <a:t>Name the </a:t>
            </a:r>
            <a:r>
              <a:rPr lang="en-GB" dirty="0" smtClean="0">
                <a:latin typeface="Trebuchet MS" panose="020B0603020202020204" pitchFamily="34" charset="0"/>
              </a:rPr>
              <a:t>youngest</a:t>
            </a:r>
            <a:r>
              <a:rPr lang="en-GB" dirty="0">
                <a:latin typeface="Trebuchet MS" panose="020B0603020202020204" pitchFamily="34" charset="0"/>
              </a:rPr>
              <a:t>, past and present, Top Gear </a:t>
            </a:r>
            <a:r>
              <a:rPr lang="en-GB" dirty="0" smtClean="0">
                <a:latin typeface="Trebuchet MS" panose="020B0603020202020204" pitchFamily="34" charset="0"/>
              </a:rPr>
              <a:t>presenters …</a:t>
            </a:r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856861"/>
              </p:ext>
            </p:extLst>
          </p:nvPr>
        </p:nvGraphicFramePr>
        <p:xfrm>
          <a:off x="2848976" y="2654887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Richard Hammond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Matt Le Blanc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Chris Evans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James May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Jeremy Clarkson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8976" y="4147732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8976" y="4903394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3807" y="56590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44173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83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46%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43%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11. </a:t>
            </a:r>
            <a:r>
              <a:rPr lang="en-GB" dirty="0" smtClean="0">
                <a:latin typeface="Trebuchet MS" panose="020B0603020202020204" pitchFamily="34" charset="0"/>
              </a:rPr>
              <a:t>Name 5 of </a:t>
            </a:r>
            <a:r>
              <a:rPr lang="en-GB" dirty="0" smtClean="0">
                <a:latin typeface="Trebuchet MS" panose="020B0603020202020204" pitchFamily="34" charset="0"/>
              </a:rPr>
              <a:t>their </a:t>
            </a:r>
            <a:r>
              <a:rPr lang="en-GB" dirty="0" smtClean="0">
                <a:latin typeface="Trebuchet MS" panose="020B0603020202020204" pitchFamily="34" charset="0"/>
              </a:rPr>
              <a:t>most favourite cars </a:t>
            </a:r>
            <a:r>
              <a:rPr lang="en-GB" dirty="0" smtClean="0">
                <a:latin typeface="Trebuchet MS" panose="020B0603020202020204" pitchFamily="34" charset="0"/>
              </a:rPr>
              <a:t>as featured </a:t>
            </a:r>
            <a:r>
              <a:rPr lang="en-GB" dirty="0" smtClean="0">
                <a:latin typeface="Trebuchet MS" panose="020B0603020202020204" pitchFamily="34" charset="0"/>
              </a:rPr>
              <a:t>on Top </a:t>
            </a:r>
            <a:r>
              <a:rPr lang="en-GB" dirty="0" smtClean="0">
                <a:latin typeface="Trebuchet MS" panose="020B0603020202020204" pitchFamily="34" charset="0"/>
              </a:rPr>
              <a:t>Gear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509919"/>
              </p:ext>
            </p:extLst>
          </p:nvPr>
        </p:nvGraphicFramePr>
        <p:xfrm>
          <a:off x="2858387" y="2631250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Lamborghini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Ferrari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Audi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BMW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Alfa Romeo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58387" y="4136120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58387" y="4885420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58387" y="5647689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39145" y="2631250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7274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24%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15%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7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12. </a:t>
            </a:r>
            <a:r>
              <a:rPr lang="en-GB" dirty="0" smtClean="0">
                <a:latin typeface="Trebuchet MS" panose="020B0603020202020204" pitchFamily="34" charset="0"/>
              </a:rPr>
              <a:t>Name 5 ‘supercars</a:t>
            </a:r>
            <a:r>
              <a:rPr lang="en-GB" dirty="0" smtClean="0">
                <a:latin typeface="Trebuchet MS" panose="020B0603020202020204" pitchFamily="34" charset="0"/>
              </a:rPr>
              <a:t>’…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225909"/>
              </p:ext>
            </p:extLst>
          </p:nvPr>
        </p:nvGraphicFramePr>
        <p:xfrm>
          <a:off x="2840970" y="2635005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Bugatti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Ferrari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Aston Martin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Lamborghini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Porsche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0183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24%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22%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21%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19%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14%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3501008"/>
            <a:ext cx="4759109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Lesson 3</a:t>
            </a:r>
            <a:endParaRPr lang="en-GB" sz="6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1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13.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of the top selling motorbikes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722826"/>
              </p:ext>
            </p:extLst>
          </p:nvPr>
        </p:nvGraphicFramePr>
        <p:xfrm>
          <a:off x="2850835" y="266482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Yamaha MT-09 Tracer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Honda CBF 125 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BMW R 1200 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BMW S1000 RR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Honda CBR 125 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64991" y="417507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63446" y="492518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64991" y="5676117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63446" y="2673337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64110" y="34246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35%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25%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57604" y="426499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13%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9%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14.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major motorbike race circuits in the UK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012140"/>
              </p:ext>
            </p:extLst>
          </p:nvPr>
        </p:nvGraphicFramePr>
        <p:xfrm>
          <a:off x="2843868" y="2633365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Brands Hatch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Silverstone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Oulton Park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Donnington Park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Anglesey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50806" y="48934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36870" y="264565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31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14%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3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6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15. </a:t>
            </a:r>
            <a:r>
              <a:rPr lang="en-GB" dirty="0" smtClean="0">
                <a:latin typeface="Trebuchet MS" panose="020B0603020202020204" pitchFamily="34" charset="0"/>
              </a:rPr>
              <a:t>Name 5 common reasons for motorcycle accidents in the UK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798552"/>
              </p:ext>
            </p:extLst>
          </p:nvPr>
        </p:nvGraphicFramePr>
        <p:xfrm>
          <a:off x="2844730" y="2633365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Bends on country roads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Collisions at junctions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Collisions while overtaking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Loss of control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Road surface conditions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43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15%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8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6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3501008"/>
            <a:ext cx="4759109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Lesson 1</a:t>
            </a:r>
            <a:endParaRPr lang="en-GB" sz="6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57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16.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of the most famous motorcycle racing World Champions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631176"/>
              </p:ext>
            </p:extLst>
          </p:nvPr>
        </p:nvGraphicFramePr>
        <p:xfrm>
          <a:off x="2840970" y="2633365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Valentino Rossi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Jorge Lorenzo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Marc Marquez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Danni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Pedrosa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Bradley Smith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48%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20%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17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9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6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079" y="1067631"/>
            <a:ext cx="8363272" cy="4929411"/>
          </a:xfrm>
        </p:spPr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17.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commonly replaced parts on a motorcycle (due to wear &amp; tear)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048904"/>
              </p:ext>
            </p:extLst>
          </p:nvPr>
        </p:nvGraphicFramePr>
        <p:xfrm>
          <a:off x="2840970" y="264459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Tyres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Brake pads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Oil filter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Air filter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Bulbs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37%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30%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13%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12%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9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18.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commonly modified motorcycle parts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668095"/>
              </p:ext>
            </p:extLst>
          </p:nvPr>
        </p:nvGraphicFramePr>
        <p:xfrm>
          <a:off x="2847461" y="264459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Exhausts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Brake pads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Mirrors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Windscreens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Crash protection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3</a:t>
            </a:r>
            <a:r>
              <a:rPr lang="en-GB" altLang="en-US" sz="2400" dirty="0" smtClean="0">
                <a:latin typeface="Arial" panose="020B0604020202020204" pitchFamily="34" charset="0"/>
              </a:rPr>
              <a:t>2%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24%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10%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19.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job roles related to motorcycles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259577"/>
              </p:ext>
            </p:extLst>
          </p:nvPr>
        </p:nvGraphicFramePr>
        <p:xfrm>
          <a:off x="2724410" y="2453820"/>
          <a:ext cx="5627688" cy="4037293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829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Service/Parts Advisor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Motorcycle technician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Motorcycle sales executive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Ignition component engineer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Mechanical/Restoration engineer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736706" y="4032027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743278" y="4786154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736705" y="5539727"/>
            <a:ext cx="4392613" cy="951386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735080" y="2469226"/>
            <a:ext cx="4400811" cy="80922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736706" y="3278454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35%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31%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23%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20</a:t>
            </a:r>
            <a:r>
              <a:rPr lang="en-GB" altLang="en-US" dirty="0" smtClean="0">
                <a:latin typeface="Trebuchet MS" panose="020B0603020202020204" pitchFamily="34" charset="0"/>
              </a:rPr>
              <a:t>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popular motorcycle colours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186199"/>
              </p:ext>
            </p:extLst>
          </p:nvPr>
        </p:nvGraphicFramePr>
        <p:xfrm>
          <a:off x="2840970" y="2633365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Black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Silver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Blue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White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23%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17%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15%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7%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3501008"/>
            <a:ext cx="4759109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Lesson 4</a:t>
            </a:r>
            <a:endParaRPr lang="en-GB" sz="6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02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21</a:t>
            </a:r>
            <a:r>
              <a:rPr lang="en-GB" altLang="en-US" dirty="0" smtClean="0">
                <a:latin typeface="Trebuchet MS" panose="020B0603020202020204" pitchFamily="34" charset="0"/>
              </a:rPr>
              <a:t>. </a:t>
            </a:r>
            <a:r>
              <a:rPr lang="en-GB" dirty="0" smtClean="0">
                <a:latin typeface="Trebuchet MS" panose="020B0603020202020204" pitchFamily="34" charset="0"/>
              </a:rPr>
              <a:t>Name </a:t>
            </a:r>
            <a:r>
              <a:rPr lang="en-GB" dirty="0" smtClean="0">
                <a:latin typeface="Trebuchet MS" panose="020B0603020202020204" pitchFamily="34" charset="0"/>
              </a:rPr>
              <a:t>4 cars from a TV programme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985589"/>
              </p:ext>
            </p:extLst>
          </p:nvPr>
        </p:nvGraphicFramePr>
        <p:xfrm>
          <a:off x="2840970" y="2639127"/>
          <a:ext cx="5627688" cy="301822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Batmobile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Kit (from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Knightrider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 Mystery Machine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Herbie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22%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21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19%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22</a:t>
            </a:r>
            <a:r>
              <a:rPr lang="en-GB" altLang="en-US" dirty="0" smtClean="0">
                <a:latin typeface="Trebuchet MS" panose="020B0603020202020204" pitchFamily="34" charset="0"/>
              </a:rPr>
              <a:t>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films featuring cars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546983"/>
              </p:ext>
            </p:extLst>
          </p:nvPr>
        </p:nvGraphicFramePr>
        <p:xfrm>
          <a:off x="2843808" y="266509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Fast &amp; Furious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Transformers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Chitty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Chitty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Bang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 Italian Job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Gone in 60 Seconds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83687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36266" y="4928542"/>
            <a:ext cx="4392613" cy="75804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3807" y="568026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68829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416822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27%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22%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19%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17%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15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23</a:t>
            </a:r>
            <a:r>
              <a:rPr lang="en-GB" altLang="en-US" dirty="0" smtClean="0">
                <a:latin typeface="Trebuchet MS" panose="020B0603020202020204" pitchFamily="34" charset="0"/>
              </a:rPr>
              <a:t>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commonly misspelt car names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840288"/>
              </p:ext>
            </p:extLst>
          </p:nvPr>
        </p:nvGraphicFramePr>
        <p:xfrm>
          <a:off x="2840970" y="2631073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Lamborghini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Ferrari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Subaru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Porsche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Mitsubishi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46%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29%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10%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8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7%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0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24</a:t>
            </a:r>
            <a:r>
              <a:rPr lang="en-GB" altLang="en-US" dirty="0" smtClean="0">
                <a:latin typeface="Trebuchet MS" panose="020B0603020202020204" pitchFamily="34" charset="0"/>
              </a:rPr>
              <a:t>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car manufacturers that often advertise on TV …</a:t>
            </a:r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974456"/>
              </p:ext>
            </p:extLst>
          </p:nvPr>
        </p:nvGraphicFramePr>
        <p:xfrm>
          <a:off x="2831355" y="2648730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Renault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Toyota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Volkswagen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Peugeot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Citroen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34%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20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17%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5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latin typeface="Trebuchet MS" panose="020B0603020202020204" pitchFamily="34" charset="0"/>
              </a:rPr>
              <a:t>1. Name an animal that would not fit into a Smart Car …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041818"/>
              </p:ext>
            </p:extLst>
          </p:nvPr>
        </p:nvGraphicFramePr>
        <p:xfrm>
          <a:off x="2843264" y="2631250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Elephant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Hippo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Giraffe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Mouse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264" y="2631250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3264" y="3386287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3265" y="413345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7" y="489129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565847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43%</a:t>
            </a: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14%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9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8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25</a:t>
            </a:r>
            <a:r>
              <a:rPr lang="en-GB" altLang="en-US" dirty="0" smtClean="0">
                <a:latin typeface="Trebuchet MS" panose="020B0603020202020204" pitchFamily="34" charset="0"/>
              </a:rPr>
              <a:t>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car manufacturers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309337"/>
              </p:ext>
            </p:extLst>
          </p:nvPr>
        </p:nvGraphicFramePr>
        <p:xfrm>
          <a:off x="2840970" y="264459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BMW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Ford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Audi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Volkswagen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Vauxhall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32%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20%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12%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8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6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26</a:t>
            </a:r>
            <a:r>
              <a:rPr lang="en-GB" altLang="en-US" dirty="0" smtClean="0">
                <a:latin typeface="Trebuchet MS" panose="020B0603020202020204" pitchFamily="34" charset="0"/>
              </a:rPr>
              <a:t>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companies who offer car insurance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318700"/>
              </p:ext>
            </p:extLst>
          </p:nvPr>
        </p:nvGraphicFramePr>
        <p:xfrm>
          <a:off x="2840970" y="264459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Direct Line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Aviva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Tesco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Churchill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39%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10%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7%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9752" y="3501008"/>
            <a:ext cx="4759109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Lesson </a:t>
            </a:r>
            <a:r>
              <a:rPr lang="en-GB" sz="6000" b="1" dirty="0">
                <a:solidFill>
                  <a:schemeClr val="bg1"/>
                </a:solidFill>
              </a:rPr>
              <a:t>5</a:t>
            </a:r>
            <a:endParaRPr lang="en-GB" sz="6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21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27</a:t>
            </a:r>
            <a:r>
              <a:rPr lang="en-GB" altLang="en-US" dirty="0" smtClean="0">
                <a:latin typeface="Trebuchet MS" panose="020B0603020202020204" pitchFamily="34" charset="0"/>
              </a:rPr>
              <a:t>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of the most expensive cars in the world …</a:t>
            </a:r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416348"/>
              </p:ext>
            </p:extLst>
          </p:nvPr>
        </p:nvGraphicFramePr>
        <p:xfrm>
          <a:off x="2840970" y="264459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Bugatti Veyron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Lamborghini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Ferrari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Pagani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Zonda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Aston Martin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41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17%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15%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11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1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28</a:t>
            </a:r>
            <a:r>
              <a:rPr lang="en-GB" altLang="en-US" dirty="0" smtClean="0">
                <a:latin typeface="Trebuchet MS" panose="020B0603020202020204" pitchFamily="34" charset="0"/>
              </a:rPr>
              <a:t>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manufacturers beginning with the </a:t>
            </a:r>
            <a:r>
              <a:rPr lang="en-GB" dirty="0" smtClean="0">
                <a:latin typeface="Trebuchet MS" panose="020B0603020202020204" pitchFamily="34" charset="0"/>
              </a:rPr>
              <a:t>letter ‘m’ …</a:t>
            </a:r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952319"/>
              </p:ext>
            </p:extLst>
          </p:nvPr>
        </p:nvGraphicFramePr>
        <p:xfrm>
          <a:off x="2840970" y="2633365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Maserati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Mercedes Benz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Mazda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Mini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Mitsubishi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39%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10%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7%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29</a:t>
            </a:r>
            <a:r>
              <a:rPr lang="en-GB" altLang="en-US" dirty="0" smtClean="0">
                <a:latin typeface="Trebuchet MS" panose="020B0603020202020204" pitchFamily="34" charset="0"/>
              </a:rPr>
              <a:t>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manufacturers beginning with the letter ‘s’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673862"/>
              </p:ext>
            </p:extLst>
          </p:nvPr>
        </p:nvGraphicFramePr>
        <p:xfrm>
          <a:off x="2840970" y="2633365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Saab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Subaru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Skoda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Seat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Smart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20%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15%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9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30.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German car manufacturers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038437"/>
              </p:ext>
            </p:extLst>
          </p:nvPr>
        </p:nvGraphicFramePr>
        <p:xfrm>
          <a:off x="2840970" y="264459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Audi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Mercedes Benz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BMW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Volkswagen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Porsche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37%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19%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11%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5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4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31.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car manufacturers whose logo feature an animal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347458"/>
              </p:ext>
            </p:extLst>
          </p:nvPr>
        </p:nvGraphicFramePr>
        <p:xfrm>
          <a:off x="2842946" y="264140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Ferrari (horse)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Porsche (horse)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Lamborghini (bull)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Jaguar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Alfa Romeo (dragon)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40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27%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13%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11%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9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32.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car manufacturers whose logos are completely silver …</a:t>
            </a:r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387373"/>
              </p:ext>
            </p:extLst>
          </p:nvPr>
        </p:nvGraphicFramePr>
        <p:xfrm>
          <a:off x="2840970" y="264459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Audi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Mercedes Benz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Renault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Toyota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Honda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22%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20%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13%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9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3501008"/>
            <a:ext cx="4759109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Lesson 6</a:t>
            </a:r>
            <a:endParaRPr lang="en-GB" sz="6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7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2. </a:t>
            </a:r>
            <a:r>
              <a:rPr lang="en-GB" dirty="0">
                <a:latin typeface="Trebuchet MS" panose="020B0603020202020204" pitchFamily="34" charset="0"/>
              </a:rPr>
              <a:t>What are the most popular car colours in the UK?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731079"/>
              </p:ext>
            </p:extLst>
          </p:nvPr>
        </p:nvGraphicFramePr>
        <p:xfrm>
          <a:off x="2843265" y="2633517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Silver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Black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Blue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White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265" y="564371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3265" y="264777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3265" y="3380200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265" y="4144263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265" y="48893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41%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17%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15%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11%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2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33.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car tyre brands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426021"/>
              </p:ext>
            </p:extLst>
          </p:nvPr>
        </p:nvGraphicFramePr>
        <p:xfrm>
          <a:off x="2840970" y="264459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Continental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Michelin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Goodyear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Pirelli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Bridgestone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31%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29%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22%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10%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8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7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34.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petrol brands that you see out and about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295559"/>
              </p:ext>
            </p:extLst>
          </p:nvPr>
        </p:nvGraphicFramePr>
        <p:xfrm>
          <a:off x="2840970" y="264459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Shell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BP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Esso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Texaco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23%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22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17%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12%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7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35.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different kinds of lights a car has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564403"/>
              </p:ext>
            </p:extLst>
          </p:nvPr>
        </p:nvGraphicFramePr>
        <p:xfrm>
          <a:off x="2840970" y="2635005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Headlight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Indicator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Fog light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Full beam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Reverse light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34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25%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21%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11%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9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Trebuchet MS" panose="020B0603020202020204" pitchFamily="34" charset="0"/>
              </a:rPr>
              <a:t>36. </a:t>
            </a:r>
            <a:r>
              <a:rPr lang="en-GB" dirty="0" smtClean="0">
                <a:latin typeface="Trebuchet MS" panose="020B0603020202020204" pitchFamily="34" charset="0"/>
              </a:rPr>
              <a:t>Name 5 </a:t>
            </a:r>
            <a:r>
              <a:rPr lang="en-GB" dirty="0" smtClean="0">
                <a:latin typeface="Trebuchet MS" panose="020B0603020202020204" pitchFamily="34" charset="0"/>
              </a:rPr>
              <a:t>safety features designed to protect passengers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065211"/>
              </p:ext>
            </p:extLst>
          </p:nvPr>
        </p:nvGraphicFramePr>
        <p:xfrm>
          <a:off x="2846176" y="264459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Seatbelts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Airbags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Anti-lock braking system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Traction control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Safety cage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808" y="414411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0970" y="490804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0970" y="5656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808" y="263500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808" y="339925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39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34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15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9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3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latin typeface="Trebuchet MS" panose="020B0603020202020204" pitchFamily="34" charset="0"/>
              </a:rPr>
              <a:t>3</a:t>
            </a:r>
            <a:r>
              <a:rPr lang="en-GB" altLang="en-US" dirty="0" smtClean="0">
                <a:latin typeface="Trebuchet MS" panose="020B0603020202020204" pitchFamily="34" charset="0"/>
              </a:rPr>
              <a:t>. </a:t>
            </a:r>
            <a:r>
              <a:rPr lang="en-GB" dirty="0">
                <a:latin typeface="Trebuchet MS" panose="020B0603020202020204" pitchFamily="34" charset="0"/>
              </a:rPr>
              <a:t>What are the most </a:t>
            </a:r>
            <a:r>
              <a:rPr lang="en-GB" dirty="0" smtClean="0">
                <a:latin typeface="Trebuchet MS" panose="020B0603020202020204" pitchFamily="34" charset="0"/>
              </a:rPr>
              <a:t>crashed cars </a:t>
            </a:r>
            <a:r>
              <a:rPr lang="en-GB" dirty="0">
                <a:latin typeface="Trebuchet MS" panose="020B0603020202020204" pitchFamily="34" charset="0"/>
              </a:rPr>
              <a:t>in the UK?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27051"/>
              </p:ext>
            </p:extLst>
          </p:nvPr>
        </p:nvGraphicFramePr>
        <p:xfrm>
          <a:off x="2854242" y="265607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Renault Clio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Ford Fiesta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Alfa 147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Porsche Boxster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BMW Convertible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3264" y="4903907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3264" y="5658478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8909" y="265607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54010" y="3405264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8909" y="4141047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20%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15%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9</a:t>
            </a:r>
            <a:r>
              <a:rPr lang="en-GB" altLang="en-US" sz="2400" dirty="0" smtClean="0">
                <a:latin typeface="Arial" panose="020B0604020202020204" pitchFamily="34" charset="0"/>
              </a:rPr>
              <a:t>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latin typeface="Trebuchet MS" panose="020B0603020202020204" pitchFamily="34" charset="0"/>
              </a:rPr>
              <a:t>4</a:t>
            </a:r>
            <a:r>
              <a:rPr lang="en-GB" altLang="en-US" dirty="0" smtClean="0">
                <a:latin typeface="Trebuchet MS" panose="020B0603020202020204" pitchFamily="34" charset="0"/>
              </a:rPr>
              <a:t>. </a:t>
            </a:r>
            <a:r>
              <a:rPr lang="en-GB" dirty="0">
                <a:latin typeface="Trebuchet MS" panose="020B0603020202020204" pitchFamily="34" charset="0"/>
              </a:rPr>
              <a:t>What are the most popular </a:t>
            </a:r>
            <a:r>
              <a:rPr lang="en-GB" dirty="0" smtClean="0">
                <a:latin typeface="Trebuchet MS" panose="020B0603020202020204" pitchFamily="34" charset="0"/>
              </a:rPr>
              <a:t>cars of all time in </a:t>
            </a:r>
            <a:r>
              <a:rPr lang="en-GB" dirty="0">
                <a:latin typeface="Trebuchet MS" panose="020B0603020202020204" pitchFamily="34" charset="0"/>
              </a:rPr>
              <a:t>the UK?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961297"/>
              </p:ext>
            </p:extLst>
          </p:nvPr>
        </p:nvGraphicFramePr>
        <p:xfrm>
          <a:off x="2849662" y="2626885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Ford Fiesta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Ford Escort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Vauxhall Astra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Ford Cortina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Vauxhall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Corsa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49662" y="4910870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52495" y="5648376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43265" y="264132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43265" y="3386287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43265" y="4155342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45%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12%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8%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7%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4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latin typeface="Trebuchet MS" panose="020B0603020202020204" pitchFamily="34" charset="0"/>
              </a:rPr>
              <a:t>5</a:t>
            </a:r>
            <a:r>
              <a:rPr lang="en-GB" altLang="en-US" dirty="0" smtClean="0">
                <a:latin typeface="Trebuchet MS" panose="020B0603020202020204" pitchFamily="34" charset="0"/>
              </a:rPr>
              <a:t>. Name 5 of the most reliable car </a:t>
            </a:r>
            <a:r>
              <a:rPr lang="en-GB" altLang="en-US" dirty="0" smtClean="0">
                <a:latin typeface="Trebuchet MS" panose="020B0603020202020204" pitchFamily="34" charset="0"/>
              </a:rPr>
              <a:t>brands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312052"/>
              </p:ext>
            </p:extLst>
          </p:nvPr>
        </p:nvGraphicFramePr>
        <p:xfrm>
          <a:off x="2859617" y="2644596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Honda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Toyota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Lexus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Suzuki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Subaru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53014" y="4890300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43808" y="565040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53015" y="2647771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53015" y="340785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53014" y="415715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30%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21%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9%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4%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latin typeface="Trebuchet MS" panose="020B0603020202020204" pitchFamily="34" charset="0"/>
              </a:rPr>
              <a:t>6</a:t>
            </a:r>
            <a:r>
              <a:rPr lang="en-GB" altLang="en-US" dirty="0" smtClean="0">
                <a:latin typeface="Trebuchet MS" panose="020B0603020202020204" pitchFamily="34" charset="0"/>
              </a:rPr>
              <a:t>. </a:t>
            </a:r>
            <a:r>
              <a:rPr lang="en-GB" dirty="0" smtClean="0">
                <a:latin typeface="Trebuchet MS" panose="020B0603020202020204" pitchFamily="34" charset="0"/>
              </a:rPr>
              <a:t>Name 5 of the most unreliable car </a:t>
            </a:r>
            <a:r>
              <a:rPr lang="en-GB" dirty="0" smtClean="0">
                <a:latin typeface="Trebuchet MS" panose="020B0603020202020204" pitchFamily="34" charset="0"/>
              </a:rPr>
              <a:t>brands …</a:t>
            </a:r>
            <a:endParaRPr lang="en-GB" altLang="en-US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We asked 100 people…</a:t>
            </a:r>
            <a:endParaRPr lang="en-GB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142269"/>
              </p:ext>
            </p:extLst>
          </p:nvPr>
        </p:nvGraphicFramePr>
        <p:xfrm>
          <a:off x="2856710" y="2638389"/>
          <a:ext cx="5627688" cy="3770791"/>
        </p:xfrm>
        <a:graphic>
          <a:graphicData uri="http://schemas.openxmlformats.org/drawingml/2006/table">
            <a:tbl>
              <a:tblPr/>
              <a:tblGrid>
                <a:gridCol w="4392613"/>
                <a:gridCol w="1235075"/>
              </a:tblGrid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Land Rover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BMW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Porsche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Volvo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Mercedes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856712" y="4911983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856711" y="5660460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2856710" y="2652080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2856710" y="3393473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2856711" y="4149135"/>
            <a:ext cx="4392613" cy="7493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0424"/>
            <a:ext cx="865707" cy="762066"/>
          </a:xfrm>
          <a:prstGeom prst="rect">
            <a:avLst/>
          </a:prstGeom>
        </p:spPr>
      </p:pic>
      <p:pic>
        <p:nvPicPr>
          <p:cNvPr id="15" name="Picture 39">
            <a:hlinkClick r:id="" action="ppaction://noaction">
              <a:snd r:embed="rId3" name="1194375422_11103_FT50091_family_fortunes__wrong_answ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72467"/>
            <a:ext cx="86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27773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39%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3532337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22%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4301392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16%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285593" y="506704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14%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0" name="Text Box 59">
            <a:hlinkClick r:id="" action="ppaction://noaction">
              <a:snd r:embed="rId5" name="1194375422_11103_FT50091_family_fortunes__right_answer.wav"/>
            </a:hlinkClick>
          </p:cNvPr>
          <p:cNvSpPr txBox="1">
            <a:spLocks noChangeArrowheads="1"/>
          </p:cNvSpPr>
          <p:nvPr/>
        </p:nvSpPr>
        <p:spPr bwMode="auto">
          <a:xfrm>
            <a:off x="7314208" y="578976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</a:rPr>
              <a:t>9%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3501008"/>
            <a:ext cx="4759109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B4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Lesson 2</a:t>
            </a:r>
            <a:endParaRPr lang="en-GB" sz="6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27436"/>
      </p:ext>
    </p:extLst>
  </p:cSld>
  <p:clrMapOvr>
    <a:masterClrMapping/>
  </p:clrMapOvr>
</p:sld>
</file>

<file path=ppt/theme/theme1.xml><?xml version="1.0" encoding="utf-8"?>
<a:theme xmlns:a="http://schemas.openxmlformats.org/drawingml/2006/main" name="IMI Corpor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I Learning &amp; Develop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I Careers &amp; Resourc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MI Membershi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MI Professional Regi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MI Corporate (secondary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1272</Words>
  <Application>Microsoft Office PowerPoint</Application>
  <PresentationFormat>On-screen Show (4:3)</PresentationFormat>
  <Paragraphs>437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Arial</vt:lpstr>
      <vt:lpstr>Calibri</vt:lpstr>
      <vt:lpstr>Franklin Gothic Book</vt:lpstr>
      <vt:lpstr>Georgia</vt:lpstr>
      <vt:lpstr>Gill Sans</vt:lpstr>
      <vt:lpstr>Trebuchet MS</vt:lpstr>
      <vt:lpstr>Wingdings</vt:lpstr>
      <vt:lpstr>IMI Corporate </vt:lpstr>
      <vt:lpstr>IMI Learning &amp; Development</vt:lpstr>
      <vt:lpstr>IMI Careers &amp; Resources</vt:lpstr>
      <vt:lpstr>IMI Membership</vt:lpstr>
      <vt:lpstr>IMI Professional Register</vt:lpstr>
      <vt:lpstr>1_IMI Corporate (secondary)</vt:lpstr>
      <vt:lpstr>PowerPoint Presentation</vt:lpstr>
      <vt:lpstr>PowerPoint Presentation</vt:lpstr>
      <vt:lpstr>We asked 100 people…</vt:lpstr>
      <vt:lpstr>We asked 100 people…</vt:lpstr>
      <vt:lpstr>We asked 100 people…</vt:lpstr>
      <vt:lpstr>We asked 100 people…</vt:lpstr>
      <vt:lpstr>We asked 100 people…</vt:lpstr>
      <vt:lpstr>We asked 100 people…</vt:lpstr>
      <vt:lpstr>PowerPoint Presentation</vt:lpstr>
      <vt:lpstr>We asked 100 people…</vt:lpstr>
      <vt:lpstr>We asked 100 people…</vt:lpstr>
      <vt:lpstr>We asked 100 people…</vt:lpstr>
      <vt:lpstr>We asked 100 people…</vt:lpstr>
      <vt:lpstr>We asked 100 people…</vt:lpstr>
      <vt:lpstr>We asked 100 people…</vt:lpstr>
      <vt:lpstr>PowerPoint Presentation</vt:lpstr>
      <vt:lpstr>We asked 100 people…</vt:lpstr>
      <vt:lpstr>We asked 100 people…</vt:lpstr>
      <vt:lpstr>We asked 100 people…</vt:lpstr>
      <vt:lpstr>We asked 100 people…</vt:lpstr>
      <vt:lpstr>We asked 100 people…</vt:lpstr>
      <vt:lpstr>We asked 100 people…</vt:lpstr>
      <vt:lpstr>We asked 100 people…</vt:lpstr>
      <vt:lpstr>We asked 100 people…</vt:lpstr>
      <vt:lpstr>PowerPoint Presentation</vt:lpstr>
      <vt:lpstr>We asked 100 people…</vt:lpstr>
      <vt:lpstr>We asked 100 people…</vt:lpstr>
      <vt:lpstr>We asked 100 people…</vt:lpstr>
      <vt:lpstr>We asked 100 people…</vt:lpstr>
      <vt:lpstr>We asked 100 people…</vt:lpstr>
      <vt:lpstr>We asked 100 people…</vt:lpstr>
      <vt:lpstr>PowerPoint Presentation</vt:lpstr>
      <vt:lpstr>We asked 100 people…</vt:lpstr>
      <vt:lpstr>We asked 100 people…</vt:lpstr>
      <vt:lpstr>We asked 100 people…</vt:lpstr>
      <vt:lpstr>We asked 100 people…</vt:lpstr>
      <vt:lpstr>We asked 100 people…</vt:lpstr>
      <vt:lpstr>We asked 100 people…</vt:lpstr>
      <vt:lpstr>PowerPoint Presentation</vt:lpstr>
      <vt:lpstr>We asked 100 people…</vt:lpstr>
      <vt:lpstr>We asked 100 people…</vt:lpstr>
      <vt:lpstr>We asked 100 people…</vt:lpstr>
      <vt:lpstr>We asked 100 people…</vt:lpstr>
    </vt:vector>
  </TitlesOfParts>
  <Company>The IMI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janea</dc:creator>
  <cp:lastModifiedBy>Samantha Briggs</cp:lastModifiedBy>
  <cp:revision>44</cp:revision>
  <dcterms:created xsi:type="dcterms:W3CDTF">2014-10-14T09:11:09Z</dcterms:created>
  <dcterms:modified xsi:type="dcterms:W3CDTF">2017-09-01T14:28:25Z</dcterms:modified>
</cp:coreProperties>
</file>